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95" r:id="rId3"/>
    <p:sldId id="296" r:id="rId4"/>
    <p:sldId id="263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79" r:id="rId15"/>
    <p:sldId id="286" r:id="rId16"/>
    <p:sldId id="283" r:id="rId17"/>
    <p:sldId id="285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EF447-027B-4D22-9C3D-7650F0F23D83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6FAB6-A39B-4935-A2EE-84CC26DE9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1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B6FCC-8D57-428A-B39C-CEE0CB188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6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6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8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0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5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3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6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2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0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4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5BFB-31C5-4BCE-A275-9F6A028C7FDD}" type="datetimeFigureOut">
              <a:rPr lang="en-GB" smtClean="0"/>
              <a:pPr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64A75-02F9-07CA-0677-940EA609EA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386" y="150882"/>
            <a:ext cx="1258827" cy="12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Solving Problems with Angles and Parallel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5826" y="3818347"/>
            <a:ext cx="6858000" cy="1655762"/>
          </a:xfrm>
        </p:spPr>
        <p:txBody>
          <a:bodyPr/>
          <a:lstStyle/>
          <a:p>
            <a:r>
              <a:rPr lang="en-GB" dirty="0"/>
              <a:t>www.achildsguideto.com</a:t>
            </a:r>
          </a:p>
        </p:txBody>
      </p:sp>
    </p:spTree>
    <p:extLst>
      <p:ext uri="{BB962C8B-B14F-4D97-AF65-F5344CB8AC3E}">
        <p14:creationId xmlns:p14="http://schemas.microsoft.com/office/powerpoint/2010/main" val="38656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70E217-72F3-4502-8186-5D43C78EC30F}"/>
              </a:ext>
            </a:extLst>
          </p:cNvPr>
          <p:cNvSpPr/>
          <p:nvPr/>
        </p:nvSpPr>
        <p:spPr>
          <a:xfrm>
            <a:off x="2317273" y="0"/>
            <a:ext cx="755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Application of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A69C6-5D42-4F71-BEDB-D0F770156148}"/>
              </a:ext>
            </a:extLst>
          </p:cNvPr>
          <p:cNvSpPr txBox="1"/>
          <p:nvPr/>
        </p:nvSpPr>
        <p:spPr>
          <a:xfrm>
            <a:off x="2023312" y="923330"/>
            <a:ext cx="817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Calculate the missing angles </a:t>
            </a:r>
            <a:r>
              <a:rPr lang="en-GB" b="1" dirty="0">
                <a:solidFill>
                  <a:srgbClr val="FF0000"/>
                </a:solidFill>
                <a:latin typeface="Calibri"/>
              </a:rPr>
              <a:t>and give the reasons why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C4A20-3509-4512-A700-B4807B41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72" y="1921042"/>
            <a:ext cx="2876550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9DE552-E5F9-4E42-B1EE-300E6B091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031" y="2424364"/>
            <a:ext cx="3566794" cy="1305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39B0A5-B465-456E-9FB6-DC21FFD41085}"/>
              </a:ext>
            </a:extLst>
          </p:cNvPr>
          <p:cNvSpPr txBox="1"/>
          <p:nvPr/>
        </p:nvSpPr>
        <p:spPr>
          <a:xfrm>
            <a:off x="2023311" y="5045243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a= 63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(Alternate)</a:t>
            </a:r>
          </a:p>
          <a:p>
            <a:pPr defTabSz="457200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b= 63° (Corresponding)</a:t>
            </a:r>
          </a:p>
          <a:p>
            <a:pPr defTabSz="457200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c= 23° (Angles on a straight line, Angles in a triangle)</a:t>
            </a:r>
          </a:p>
          <a:p>
            <a:pPr defTabSz="457200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d= 53° (Alternate angles gives d+45, then take 45)</a:t>
            </a:r>
            <a:endParaRPr lang="en-GB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84E11-20F8-4ED1-A85D-36C38621FC43}"/>
              </a:ext>
            </a:extLst>
          </p:cNvPr>
          <p:cNvSpPr/>
          <p:nvPr/>
        </p:nvSpPr>
        <p:spPr>
          <a:xfrm>
            <a:off x="6878687" y="1292662"/>
            <a:ext cx="262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/>
              </a:rPr>
              <a:t>Answers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BA4CB7-9624-4519-865A-C97F3ECE2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4114300"/>
            <a:ext cx="33051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72C9D-3B37-41F4-8E72-02958A6FD87A}"/>
              </a:ext>
            </a:extLst>
          </p:cNvPr>
          <p:cNvSpPr/>
          <p:nvPr/>
        </p:nvSpPr>
        <p:spPr>
          <a:xfrm>
            <a:off x="1870298" y="103819"/>
            <a:ext cx="3987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Calibri"/>
              </a:rPr>
              <a:t>Practice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2E59E-D8FC-4F2B-B221-19C4FE4A6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70" y="1154030"/>
            <a:ext cx="3590925" cy="209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BDBB0-2573-4FCE-B9E7-C5A4E1A5C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115" y="1307933"/>
            <a:ext cx="4314825" cy="2990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278ADF-6E55-4E42-8205-B107CEF3E56B}"/>
              </a:ext>
            </a:extLst>
          </p:cNvPr>
          <p:cNvSpPr txBox="1"/>
          <p:nvPr/>
        </p:nvSpPr>
        <p:spPr>
          <a:xfrm>
            <a:off x="6330617" y="475247"/>
            <a:ext cx="398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Give angles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and reasons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4E3733-F5ED-433B-8F1A-ED476C1CD45F}"/>
              </a:ext>
            </a:extLst>
          </p:cNvPr>
          <p:cNvSpPr/>
          <p:nvPr/>
        </p:nvSpPr>
        <p:spPr>
          <a:xfrm>
            <a:off x="2095073" y="3039525"/>
            <a:ext cx="262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/>
              </a:rPr>
              <a:t>Answers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38F3C-73E6-4FA1-84BA-84B0FA8A09EC}"/>
              </a:ext>
            </a:extLst>
          </p:cNvPr>
          <p:cNvSpPr txBox="1"/>
          <p:nvPr/>
        </p:nvSpPr>
        <p:spPr>
          <a:xfrm>
            <a:off x="1939089" y="4211053"/>
            <a:ext cx="45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f= 113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(Alternate to given angle)</a:t>
            </a:r>
            <a:endParaRPr lang="en-GB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FA10E9-0D19-4C6F-A513-83621FCCF233}"/>
              </a:ext>
            </a:extLst>
          </p:cNvPr>
          <p:cNvSpPr txBox="1"/>
          <p:nvPr/>
        </p:nvSpPr>
        <p:spPr>
          <a:xfrm>
            <a:off x="1939089" y="4546981"/>
            <a:ext cx="45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e= 113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(Corresponding to angle f)</a:t>
            </a:r>
            <a:endParaRPr lang="en-GB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CF6264-F669-4B50-BFB2-84BB2756C2F0}"/>
              </a:ext>
            </a:extLst>
          </p:cNvPr>
          <p:cNvSpPr txBox="1"/>
          <p:nvPr/>
        </p:nvSpPr>
        <p:spPr>
          <a:xfrm>
            <a:off x="1939089" y="4916313"/>
            <a:ext cx="45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g= 117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(Corresponding to given angle)</a:t>
            </a:r>
            <a:endParaRPr lang="en-GB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DE425-EB50-4D71-8A65-15F7DA1BEFFB}"/>
              </a:ext>
            </a:extLst>
          </p:cNvPr>
          <p:cNvSpPr txBox="1"/>
          <p:nvPr/>
        </p:nvSpPr>
        <p:spPr>
          <a:xfrm>
            <a:off x="1939089" y="5285645"/>
            <a:ext cx="45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h= 113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(Corresponding to angle g)</a:t>
            </a:r>
            <a:endParaRPr lang="en-GB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3BEA5-CFD5-442A-A82A-7AB2DC0D47EA}"/>
              </a:ext>
            </a:extLst>
          </p:cNvPr>
          <p:cNvSpPr txBox="1"/>
          <p:nvPr/>
        </p:nvSpPr>
        <p:spPr>
          <a:xfrm>
            <a:off x="1939089" y="5621573"/>
            <a:ext cx="45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j= 113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(Alternate to angle h)</a:t>
            </a:r>
            <a:endParaRPr lang="en-GB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6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D90A16-9F2A-4885-8E94-E471A53B5219}"/>
              </a:ext>
            </a:extLst>
          </p:cNvPr>
          <p:cNvSpPr/>
          <p:nvPr/>
        </p:nvSpPr>
        <p:spPr>
          <a:xfrm>
            <a:off x="1661720" y="169993"/>
            <a:ext cx="3463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pattFill prst="ltDnDiag">
                  <a:fgClr>
                    <a:srgbClr val="4472C4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Calibri"/>
              </a:rPr>
              <a:t>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4DD93-1D67-44D6-9454-73853C285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881" y="702595"/>
            <a:ext cx="4305300" cy="3190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A83378-A3B7-416E-938D-C18765D3D5DE}"/>
              </a:ext>
            </a:extLst>
          </p:cNvPr>
          <p:cNvSpPr txBox="1"/>
          <p:nvPr/>
        </p:nvSpPr>
        <p:spPr>
          <a:xfrm>
            <a:off x="1890319" y="1010654"/>
            <a:ext cx="35980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AB and CD are two parallel line segments.</a:t>
            </a:r>
          </a:p>
          <a:p>
            <a:pPr defTabSz="457200"/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E is the midpoint of AB.</a:t>
            </a:r>
          </a:p>
          <a:p>
            <a:pPr defTabSz="457200"/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EF is a line segment that runs at an angle of 55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°, crossing CD at point G.</a:t>
            </a:r>
          </a:p>
          <a:p>
            <a:pPr defTabSz="457200"/>
            <a:endParaRPr lang="en-GB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CE is a line segment that is perpendicular to EF.</a:t>
            </a:r>
          </a:p>
          <a:p>
            <a:pPr defTabSz="457200"/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Calculate the size of the following angles and give reasons:</a:t>
            </a:r>
          </a:p>
          <a:p>
            <a:pPr defTabSz="457200"/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FontTx/>
              <a:buAutoNum type="arabicPlain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DGF?</a:t>
            </a:r>
          </a:p>
          <a:p>
            <a:pPr marL="342900" indent="-342900" defTabSz="457200">
              <a:buFontTx/>
              <a:buAutoNum type="arabicPlain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EGC?</a:t>
            </a:r>
          </a:p>
          <a:p>
            <a:pPr marL="342900" indent="-342900" defTabSz="457200">
              <a:buFontTx/>
              <a:buAutoNum type="arabicPlain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AEC?</a:t>
            </a:r>
          </a:p>
          <a:p>
            <a:pPr marL="342900" indent="-342900" defTabSz="457200">
              <a:buFontTx/>
              <a:buAutoNum type="arabicPlain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ECG?</a:t>
            </a:r>
          </a:p>
          <a:p>
            <a:pPr marL="342900" indent="-342900" defTabSz="457200">
              <a:buFontTx/>
              <a:buAutoNum type="arabicPlain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CGF?</a:t>
            </a:r>
          </a:p>
          <a:p>
            <a:pPr marL="342900" indent="-342900" defTabSz="457200">
              <a:buFontTx/>
              <a:buAutoNum type="arabicPlain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EGD?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2914A5-8FA2-4D61-ACD0-11F83B4A9EC4}"/>
              </a:ext>
            </a:extLst>
          </p:cNvPr>
          <p:cNvSpPr/>
          <p:nvPr/>
        </p:nvSpPr>
        <p:spPr>
          <a:xfrm>
            <a:off x="6069379" y="2744751"/>
            <a:ext cx="262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/>
              </a:rPr>
              <a:t>Answers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F36FD-3860-426A-9DAD-ECF507CAF6FC}"/>
              </a:ext>
            </a:extLst>
          </p:cNvPr>
          <p:cNvSpPr txBox="1"/>
          <p:nvPr/>
        </p:nvSpPr>
        <p:spPr>
          <a:xfrm>
            <a:off x="5717005" y="4174958"/>
            <a:ext cx="4584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DGF = 55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(Corresponding to BEG)</a:t>
            </a: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EGC =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55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(Alternate to BEG)</a:t>
            </a: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AEC = 35° (Angles on a straight line)</a:t>
            </a: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ECG = 35° (Alternate to AEC)</a:t>
            </a: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CGF = 125° (Angles on a straight line)</a:t>
            </a: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EGD = 125° (Alternate to AEG)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5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D90A16-9F2A-4885-8E94-E471A53B5219}"/>
              </a:ext>
            </a:extLst>
          </p:cNvPr>
          <p:cNvSpPr/>
          <p:nvPr/>
        </p:nvSpPr>
        <p:spPr>
          <a:xfrm>
            <a:off x="1648971" y="139914"/>
            <a:ext cx="2902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pattFill prst="ltDnDiag">
                  <a:fgClr>
                    <a:srgbClr val="4472C4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Calibri"/>
              </a:rPr>
              <a:t>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4DD93-1D67-44D6-9454-73853C285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416" y="1244016"/>
            <a:ext cx="4305300" cy="3190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A83378-A3B7-416E-938D-C18765D3D5DE}"/>
              </a:ext>
            </a:extLst>
          </p:cNvPr>
          <p:cNvSpPr txBox="1"/>
          <p:nvPr/>
        </p:nvSpPr>
        <p:spPr>
          <a:xfrm>
            <a:off x="2203964" y="3760464"/>
            <a:ext cx="7338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AB and ______ are two ___________ line segments.</a:t>
            </a:r>
          </a:p>
          <a:p>
            <a:pPr defTabSz="457200"/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E is the ____________ of AB.</a:t>
            </a:r>
          </a:p>
          <a:p>
            <a:pPr defTabSz="457200"/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EF is a line ____________ that runs at an ________ of 55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°, crossing CD at _________ G.</a:t>
            </a:r>
          </a:p>
          <a:p>
            <a:pPr defTabSz="457200"/>
            <a:endParaRPr lang="en-GB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CE is a line segment that is _______________ to EF.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2914A5-8FA2-4D61-ACD0-11F83B4A9EC4}"/>
              </a:ext>
            </a:extLst>
          </p:cNvPr>
          <p:cNvSpPr/>
          <p:nvPr/>
        </p:nvSpPr>
        <p:spPr>
          <a:xfrm>
            <a:off x="6189695" y="49678"/>
            <a:ext cx="262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/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C595E-FC91-40D2-8779-9046479A00E7}"/>
              </a:ext>
            </a:extLst>
          </p:cNvPr>
          <p:cNvSpPr txBox="1"/>
          <p:nvPr/>
        </p:nvSpPr>
        <p:spPr>
          <a:xfrm>
            <a:off x="1854868" y="1532744"/>
            <a:ext cx="285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  <a:latin typeface="Calibri"/>
              </a:rPr>
              <a:t>Copy out the description filling in the blanks.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D9597-2700-4BEC-A5FA-57EB3748579A}"/>
              </a:ext>
            </a:extLst>
          </p:cNvPr>
          <p:cNvSpPr txBox="1"/>
          <p:nvPr/>
        </p:nvSpPr>
        <p:spPr>
          <a:xfrm>
            <a:off x="3102233" y="3760464"/>
            <a:ext cx="47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CD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045B4-D8A3-4B67-AFF1-DAE7F5B816AB}"/>
              </a:ext>
            </a:extLst>
          </p:cNvPr>
          <p:cNvSpPr txBox="1"/>
          <p:nvPr/>
        </p:nvSpPr>
        <p:spPr>
          <a:xfrm>
            <a:off x="4598069" y="3760464"/>
            <a:ext cx="108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parallel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1316A3-9428-4F82-9885-887CBC18D4B5}"/>
              </a:ext>
            </a:extLst>
          </p:cNvPr>
          <p:cNvSpPr txBox="1"/>
          <p:nvPr/>
        </p:nvSpPr>
        <p:spPr>
          <a:xfrm>
            <a:off x="3280611" y="4250224"/>
            <a:ext cx="108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midpoint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A5B55-194B-4901-95F5-C707A8B75F3D}"/>
              </a:ext>
            </a:extLst>
          </p:cNvPr>
          <p:cNvSpPr txBox="1"/>
          <p:nvPr/>
        </p:nvSpPr>
        <p:spPr>
          <a:xfrm>
            <a:off x="3468463" y="4790174"/>
            <a:ext cx="108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segment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4571A4-23FA-47D0-971C-46613C4FB4FD}"/>
              </a:ext>
            </a:extLst>
          </p:cNvPr>
          <p:cNvSpPr txBox="1"/>
          <p:nvPr/>
        </p:nvSpPr>
        <p:spPr>
          <a:xfrm>
            <a:off x="6096001" y="4790174"/>
            <a:ext cx="108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angle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FFCD83-5C78-46B1-8A33-ADAD59F95085}"/>
              </a:ext>
            </a:extLst>
          </p:cNvPr>
          <p:cNvSpPr txBox="1"/>
          <p:nvPr/>
        </p:nvSpPr>
        <p:spPr>
          <a:xfrm>
            <a:off x="2545770" y="5109316"/>
            <a:ext cx="73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A7680-88D2-4DD1-A5B5-2B46B03D2993}"/>
              </a:ext>
            </a:extLst>
          </p:cNvPr>
          <p:cNvSpPr txBox="1"/>
          <p:nvPr/>
        </p:nvSpPr>
        <p:spPr>
          <a:xfrm>
            <a:off x="4868779" y="5613985"/>
            <a:ext cx="162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perpendicular</a:t>
            </a:r>
          </a:p>
        </p:txBody>
      </p:sp>
    </p:spTree>
    <p:extLst>
      <p:ext uri="{BB962C8B-B14F-4D97-AF65-F5344CB8AC3E}">
        <p14:creationId xmlns:p14="http://schemas.microsoft.com/office/powerpoint/2010/main" val="32105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63" t="13383" r="28302" b="17822"/>
          <a:stretch/>
        </p:blipFill>
        <p:spPr>
          <a:xfrm>
            <a:off x="1524001" y="1770849"/>
            <a:ext cx="4018609" cy="3940405"/>
          </a:xfrm>
          <a:prstGeom prst="rect">
            <a:avLst/>
          </a:prstGeom>
        </p:spPr>
      </p:pic>
      <p:sp>
        <p:nvSpPr>
          <p:cNvPr id="4" name="Title 13"/>
          <p:cNvSpPr txBox="1">
            <a:spLocks/>
          </p:cNvSpPr>
          <p:nvPr/>
        </p:nvSpPr>
        <p:spPr>
          <a:xfrm>
            <a:off x="1532353" y="16268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prstClr val="black"/>
                </a:solidFill>
                <a:latin typeface="Calibri"/>
              </a:rPr>
              <a:t>Exam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684" y="979718"/>
            <a:ext cx="4295603" cy="5773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6790" t="-515" r="56605" b="84195"/>
          <a:stretch/>
        </p:blipFill>
        <p:spPr>
          <a:xfrm>
            <a:off x="195727" y="979719"/>
            <a:ext cx="5014155" cy="934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7409" r="65674"/>
          <a:stretch/>
        </p:blipFill>
        <p:spPr>
          <a:xfrm>
            <a:off x="1822246" y="6031858"/>
            <a:ext cx="2859734" cy="721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3055" y="6392433"/>
            <a:ext cx="110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>
                <a:solidFill>
                  <a:prstClr val="black"/>
                </a:solidFill>
                <a:latin typeface="Calibri"/>
              </a:rPr>
              <a:t>[3 marks]</a:t>
            </a:r>
          </a:p>
        </p:txBody>
      </p:sp>
    </p:spTree>
    <p:extLst>
      <p:ext uri="{BB962C8B-B14F-4D97-AF65-F5344CB8AC3E}">
        <p14:creationId xmlns:p14="http://schemas.microsoft.com/office/powerpoint/2010/main" val="11155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39" y="1048214"/>
            <a:ext cx="5420704" cy="4226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629" y="1048214"/>
            <a:ext cx="3253437" cy="5252224"/>
          </a:xfrm>
          <a:prstGeom prst="rect">
            <a:avLst/>
          </a:prstGeom>
        </p:spPr>
      </p:pic>
      <p:sp>
        <p:nvSpPr>
          <p:cNvPr id="4" name="Title 13"/>
          <p:cNvSpPr txBox="1">
            <a:spLocks/>
          </p:cNvSpPr>
          <p:nvPr/>
        </p:nvSpPr>
        <p:spPr>
          <a:xfrm>
            <a:off x="1532353" y="16268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prstClr val="black"/>
                </a:solidFill>
                <a:latin typeface="Calibri"/>
              </a:rPr>
              <a:t>Exam Questions</a:t>
            </a:r>
          </a:p>
        </p:txBody>
      </p:sp>
    </p:spTree>
    <p:extLst>
      <p:ext uri="{BB962C8B-B14F-4D97-AF65-F5344CB8AC3E}">
        <p14:creationId xmlns:p14="http://schemas.microsoft.com/office/powerpoint/2010/main" val="18472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98" y="1008877"/>
            <a:ext cx="4912422" cy="3592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08327" y="2165152"/>
            <a:ext cx="1186962" cy="6858000"/>
          </a:xfrm>
          <a:prstGeom prst="rect">
            <a:avLst/>
          </a:prstGeom>
        </p:spPr>
      </p:pic>
      <p:sp>
        <p:nvSpPr>
          <p:cNvPr id="5" name="Title 13"/>
          <p:cNvSpPr txBox="1">
            <a:spLocks/>
          </p:cNvSpPr>
          <p:nvPr/>
        </p:nvSpPr>
        <p:spPr>
          <a:xfrm>
            <a:off x="1532353" y="16268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prstClr val="black"/>
                </a:solidFill>
                <a:latin typeface="Calibri"/>
              </a:rPr>
              <a:t>Exam 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7981" y="6187635"/>
            <a:ext cx="110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>
                <a:solidFill>
                  <a:prstClr val="black"/>
                </a:solidFill>
                <a:latin typeface="Calibri"/>
              </a:rPr>
              <a:t>[3 marks]</a:t>
            </a:r>
          </a:p>
        </p:txBody>
      </p:sp>
    </p:spTree>
    <p:extLst>
      <p:ext uri="{BB962C8B-B14F-4D97-AF65-F5344CB8AC3E}">
        <p14:creationId xmlns:p14="http://schemas.microsoft.com/office/powerpoint/2010/main" val="844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914" y="1003609"/>
            <a:ext cx="6607579" cy="55421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57530" y="5040351"/>
            <a:ext cx="7101313" cy="858644"/>
            <a:chOff x="336550" y="1371600"/>
            <a:chExt cx="8775700" cy="11560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86207"/>
            <a:stretch/>
          </p:blipFill>
          <p:spPr>
            <a:xfrm>
              <a:off x="336550" y="1918010"/>
              <a:ext cx="8775700" cy="609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87637"/>
            <a:stretch/>
          </p:blipFill>
          <p:spPr>
            <a:xfrm>
              <a:off x="336550" y="1371600"/>
              <a:ext cx="8775700" cy="546410"/>
            </a:xfrm>
            <a:prstGeom prst="rect">
              <a:avLst/>
            </a:prstGeom>
          </p:spPr>
        </p:pic>
      </p:grpSp>
      <p:sp>
        <p:nvSpPr>
          <p:cNvPr id="6" name="Title 13"/>
          <p:cNvSpPr txBox="1">
            <a:spLocks/>
          </p:cNvSpPr>
          <p:nvPr/>
        </p:nvSpPr>
        <p:spPr>
          <a:xfrm>
            <a:off x="1532353" y="16268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prstClr val="black"/>
                </a:solidFill>
                <a:latin typeface="Calibri"/>
              </a:rPr>
              <a:t>Exam Questions</a:t>
            </a:r>
          </a:p>
        </p:txBody>
      </p:sp>
    </p:spTree>
    <p:extLst>
      <p:ext uri="{BB962C8B-B14F-4D97-AF65-F5344CB8AC3E}">
        <p14:creationId xmlns:p14="http://schemas.microsoft.com/office/powerpoint/2010/main" val="15357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6917"/>
          <a:stretch/>
        </p:blipFill>
        <p:spPr>
          <a:xfrm>
            <a:off x="1812694" y="1059366"/>
            <a:ext cx="5191857" cy="3401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08" y="5190389"/>
            <a:ext cx="5086970" cy="1245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207" y="2022108"/>
            <a:ext cx="5097808" cy="1925487"/>
          </a:xfrm>
          <a:prstGeom prst="rect">
            <a:avLst/>
          </a:prstGeom>
        </p:spPr>
      </p:pic>
      <p:sp>
        <p:nvSpPr>
          <p:cNvPr id="5" name="Title 13"/>
          <p:cNvSpPr txBox="1">
            <a:spLocks/>
          </p:cNvSpPr>
          <p:nvPr/>
        </p:nvSpPr>
        <p:spPr>
          <a:xfrm>
            <a:off x="1532353" y="16268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prstClr val="black"/>
                </a:solidFill>
                <a:latin typeface="Calibri"/>
              </a:rPr>
              <a:t>Exam 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4796"/>
          <a:stretch/>
        </p:blipFill>
        <p:spPr>
          <a:xfrm>
            <a:off x="1722709" y="4610118"/>
            <a:ext cx="5191857" cy="2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3B89-67A2-4A4A-9C0B-734936EF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987" y="250827"/>
            <a:ext cx="7886700" cy="868111"/>
          </a:xfrm>
        </p:spPr>
        <p:txBody>
          <a:bodyPr/>
          <a:lstStyle/>
          <a:p>
            <a:r>
              <a:rPr lang="en-GB" dirty="0"/>
              <a:t>Starter Activity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60A3C8-0666-4D54-B8E2-668AE24D5972}"/>
              </a:ext>
            </a:extLst>
          </p:cNvPr>
          <p:cNvCxnSpPr/>
          <p:nvPr/>
        </p:nvCxnSpPr>
        <p:spPr>
          <a:xfrm>
            <a:off x="5963653" y="1203158"/>
            <a:ext cx="0" cy="5245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3D2352-961A-4598-BF6A-B864D833B152}"/>
              </a:ext>
            </a:extLst>
          </p:cNvPr>
          <p:cNvCxnSpPr/>
          <p:nvPr/>
        </p:nvCxnSpPr>
        <p:spPr>
          <a:xfrm>
            <a:off x="1830805" y="3651584"/>
            <a:ext cx="846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8750CAE-92CB-4864-BB52-C7EA3D52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1" y="1339432"/>
            <a:ext cx="4024562" cy="20809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EDFCCE-70F2-4E11-8A18-6CA476AE7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90" y="1402432"/>
            <a:ext cx="3262313" cy="11093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33D7D5-2A21-4CA6-B613-D7A7C15E4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101" y="4407318"/>
            <a:ext cx="3498684" cy="11897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71D06C-F26C-4FE7-B8D0-91C406468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359" y="4005575"/>
            <a:ext cx="2962275" cy="15716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CFAB2-44B7-422D-A49E-D71CEDEF0694}"/>
              </a:ext>
            </a:extLst>
          </p:cNvPr>
          <p:cNvSpPr txBox="1"/>
          <p:nvPr/>
        </p:nvSpPr>
        <p:spPr>
          <a:xfrm>
            <a:off x="2877553" y="2406316"/>
            <a:ext cx="61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53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9E5EA8-A668-4CD4-B85A-CD3A19BBC3B2}"/>
              </a:ext>
            </a:extLst>
          </p:cNvPr>
          <p:cNvSpPr txBox="1"/>
          <p:nvPr/>
        </p:nvSpPr>
        <p:spPr>
          <a:xfrm>
            <a:off x="4733423" y="2242705"/>
            <a:ext cx="61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5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5641F-7AD8-4A3D-ADFF-F600B778B47B}"/>
              </a:ext>
            </a:extLst>
          </p:cNvPr>
          <p:cNvSpPr/>
          <p:nvPr/>
        </p:nvSpPr>
        <p:spPr>
          <a:xfrm>
            <a:off x="6463598" y="125112"/>
            <a:ext cx="262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/>
              </a:rPr>
              <a:t>Answers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92BF6F-6859-45CD-9A2B-602804025B67}"/>
              </a:ext>
            </a:extLst>
          </p:cNvPr>
          <p:cNvSpPr txBox="1"/>
          <p:nvPr/>
        </p:nvSpPr>
        <p:spPr>
          <a:xfrm>
            <a:off x="7773774" y="2711186"/>
            <a:ext cx="131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P=12k - 2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F3CFBD-27B7-4ED6-99D2-537747F6BC6E}"/>
                  </a:ext>
                </a:extLst>
              </p:cNvPr>
              <p:cNvSpPr txBox="1"/>
              <p:nvPr/>
            </p:nvSpPr>
            <p:spPr>
              <a:xfrm>
                <a:off x="2488891" y="5907234"/>
                <a:ext cx="26541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−16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−96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F3CFBD-27B7-4ED6-99D2-537747F6B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91" y="5907234"/>
                <a:ext cx="2654125" cy="276999"/>
              </a:xfrm>
              <a:prstGeom prst="rect">
                <a:avLst/>
              </a:prstGeom>
              <a:blipFill>
                <a:blip r:embed="rId6"/>
                <a:stretch>
                  <a:fillRect l="-1606" t="-4444" r="-160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FFC2610-93B5-4EF4-9260-CEF9E4EABC25}"/>
              </a:ext>
            </a:extLst>
          </p:cNvPr>
          <p:cNvSpPr txBox="1"/>
          <p:nvPr/>
        </p:nvSpPr>
        <p:spPr>
          <a:xfrm>
            <a:off x="7323221" y="5745079"/>
            <a:ext cx="218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rgbClr val="FF0000"/>
                </a:solidFill>
                <a:latin typeface="Calibri"/>
              </a:rPr>
              <a:t>340 cm</a:t>
            </a:r>
          </a:p>
        </p:txBody>
      </p:sp>
    </p:spTree>
    <p:extLst>
      <p:ext uri="{BB962C8B-B14F-4D97-AF65-F5344CB8AC3E}">
        <p14:creationId xmlns:p14="http://schemas.microsoft.com/office/powerpoint/2010/main" val="393652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Key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Alternate</a:t>
            </a:r>
          </a:p>
          <a:p>
            <a:pPr marL="0" indent="0">
              <a:buNone/>
            </a:pPr>
            <a:r>
              <a:rPr lang="en-GB" dirty="0"/>
              <a:t>Corresponding</a:t>
            </a:r>
          </a:p>
          <a:p>
            <a:pPr marL="0" indent="0">
              <a:buNone/>
            </a:pPr>
            <a:r>
              <a:rPr lang="en-GB" dirty="0"/>
              <a:t>Parallel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57EA29-19D2-4E59-8B3E-83B03E77C0CC}"/>
              </a:ext>
            </a:extLst>
          </p:cNvPr>
          <p:cNvSpPr txBox="1"/>
          <p:nvPr/>
        </p:nvSpPr>
        <p:spPr>
          <a:xfrm>
            <a:off x="2152651" y="1064795"/>
            <a:ext cx="796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Copy these down into your book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1AA671-766E-405D-9523-F5E19E21074F}"/>
              </a:ext>
            </a:extLst>
          </p:cNvPr>
          <p:cNvSpPr/>
          <p:nvPr/>
        </p:nvSpPr>
        <p:spPr>
          <a:xfrm>
            <a:off x="2706963" y="4645740"/>
            <a:ext cx="6778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/>
              </a:rPr>
              <a:t>… and now, we begin…</a:t>
            </a:r>
          </a:p>
        </p:txBody>
      </p:sp>
    </p:spTree>
    <p:extLst>
      <p:ext uri="{BB962C8B-B14F-4D97-AF65-F5344CB8AC3E}">
        <p14:creationId xmlns:p14="http://schemas.microsoft.com/office/powerpoint/2010/main" val="4335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65DC3-67C2-484C-871B-BB32717F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96" y="1805488"/>
            <a:ext cx="4366687" cy="16235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4D3859-0C51-4C93-BE4B-ABF26A039381}"/>
              </a:ext>
            </a:extLst>
          </p:cNvPr>
          <p:cNvGrpSpPr/>
          <p:nvPr/>
        </p:nvGrpSpPr>
        <p:grpSpPr>
          <a:xfrm>
            <a:off x="3473117" y="2057400"/>
            <a:ext cx="1347537" cy="2035706"/>
            <a:chOff x="1949116" y="2057400"/>
            <a:chExt cx="1347537" cy="20357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69A071-5F12-4EDF-B6A7-49E0AA00FC63}"/>
                </a:ext>
              </a:extLst>
            </p:cNvPr>
            <p:cNvSpPr txBox="1"/>
            <p:nvPr/>
          </p:nvSpPr>
          <p:spPr>
            <a:xfrm>
              <a:off x="1949116" y="3723774"/>
              <a:ext cx="1347537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dirty="0">
                  <a:solidFill>
                    <a:prstClr val="black"/>
                  </a:solidFill>
                  <a:latin typeface="Calibri"/>
                </a:rPr>
                <a:t>Parallel lines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535C7A7-4436-4196-B183-DEFA07A65B83}"/>
                </a:ext>
              </a:extLst>
            </p:cNvPr>
            <p:cNvCxnSpPr/>
            <p:nvPr/>
          </p:nvCxnSpPr>
          <p:spPr>
            <a:xfrm flipV="1">
              <a:off x="2496553" y="3429000"/>
              <a:ext cx="282742" cy="2947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BD105B6-DBD6-4B4B-AEE1-91D079F20839}"/>
                </a:ext>
              </a:extLst>
            </p:cNvPr>
            <p:cNvCxnSpPr/>
            <p:nvPr/>
          </p:nvCxnSpPr>
          <p:spPr>
            <a:xfrm flipV="1">
              <a:off x="2358189" y="2057400"/>
              <a:ext cx="739943" cy="1666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BE5CC-4542-48AD-9F2C-84A271B6E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954" y="1845802"/>
            <a:ext cx="1684835" cy="153507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DD1F4B1-7A97-4D53-BA44-F578049F90AA}"/>
              </a:ext>
            </a:extLst>
          </p:cNvPr>
          <p:cNvGrpSpPr/>
          <p:nvPr/>
        </p:nvGrpSpPr>
        <p:grpSpPr>
          <a:xfrm>
            <a:off x="5536533" y="2099512"/>
            <a:ext cx="3717757" cy="1046747"/>
            <a:chOff x="4012532" y="2099511"/>
            <a:chExt cx="3717757" cy="10467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BD6735-1D91-4130-8670-0BF1CD1CC62B}"/>
                </a:ext>
              </a:extLst>
            </p:cNvPr>
            <p:cNvSpPr txBox="1"/>
            <p:nvPr/>
          </p:nvSpPr>
          <p:spPr>
            <a:xfrm>
              <a:off x="5005136" y="2521255"/>
              <a:ext cx="2725153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dirty="0">
                  <a:solidFill>
                    <a:prstClr val="black"/>
                  </a:solidFill>
                  <a:latin typeface="Calibri"/>
                </a:rPr>
                <a:t>These angles are the same.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B08BB72-9E4A-41CD-9588-6A106AA4379A}"/>
                </a:ext>
              </a:extLst>
            </p:cNvPr>
            <p:cNvCxnSpPr/>
            <p:nvPr/>
          </p:nvCxnSpPr>
          <p:spPr>
            <a:xfrm>
              <a:off x="4510909" y="2099511"/>
              <a:ext cx="500244" cy="415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BE1055-4BDD-414F-B130-F3034FDAB1E6}"/>
                </a:ext>
              </a:extLst>
            </p:cNvPr>
            <p:cNvCxnSpPr/>
            <p:nvPr/>
          </p:nvCxnSpPr>
          <p:spPr>
            <a:xfrm flipV="1">
              <a:off x="4012532" y="2890587"/>
              <a:ext cx="992604" cy="2556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BC519-98AF-413A-8275-097B3FEC4618}"/>
              </a:ext>
            </a:extLst>
          </p:cNvPr>
          <p:cNvSpPr/>
          <p:nvPr/>
        </p:nvSpPr>
        <p:spPr>
          <a:xfrm>
            <a:off x="2455396" y="356633"/>
            <a:ext cx="4959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Calibri"/>
              </a:rPr>
              <a:t>Alternate Angles</a:t>
            </a:r>
          </a:p>
        </p:txBody>
      </p:sp>
    </p:spTree>
    <p:extLst>
      <p:ext uri="{BB962C8B-B14F-4D97-AF65-F5344CB8AC3E}">
        <p14:creationId xmlns:p14="http://schemas.microsoft.com/office/powerpoint/2010/main" val="6688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510F95-4C35-4922-BA5E-212C9711A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406" y="2370222"/>
            <a:ext cx="4237240" cy="15753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EC6B12C-B55E-440A-9881-AD68C786C9F7}"/>
              </a:ext>
            </a:extLst>
          </p:cNvPr>
          <p:cNvGrpSpPr/>
          <p:nvPr/>
        </p:nvGrpSpPr>
        <p:grpSpPr>
          <a:xfrm>
            <a:off x="4140869" y="2562726"/>
            <a:ext cx="2941721" cy="3473480"/>
            <a:chOff x="2616868" y="2562726"/>
            <a:chExt cx="2941721" cy="34734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989D84-32CA-4101-ABFD-4D954D511041}"/>
                </a:ext>
              </a:extLst>
            </p:cNvPr>
            <p:cNvSpPr txBox="1"/>
            <p:nvPr/>
          </p:nvSpPr>
          <p:spPr>
            <a:xfrm>
              <a:off x="2616868" y="5666874"/>
              <a:ext cx="1347537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dirty="0">
                  <a:solidFill>
                    <a:prstClr val="black"/>
                  </a:solidFill>
                  <a:latin typeface="Calibri"/>
                </a:rPr>
                <a:t>Parallel lines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9A0E54C-DBC2-41D7-827E-9C2C710D73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4305" y="3945606"/>
              <a:ext cx="2394284" cy="17212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3A3A9AA-0DA3-4683-AF6C-3995CD38E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5941" y="2562726"/>
              <a:ext cx="475248" cy="31041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A43BC-3B12-4B7F-8ECF-CA075CDAA942}"/>
              </a:ext>
            </a:extLst>
          </p:cNvPr>
          <p:cNvSpPr/>
          <p:nvPr/>
        </p:nvSpPr>
        <p:spPr>
          <a:xfrm>
            <a:off x="2455396" y="356633"/>
            <a:ext cx="4959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Calibri"/>
              </a:rPr>
              <a:t>Alternate Angles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5D7FAB-362C-40FB-BCB2-4CDA9AD2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583" y="2390378"/>
            <a:ext cx="1684835" cy="15350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0CE2F40-B8BF-4DE5-BEF8-6914AEDC8C2A}"/>
              </a:ext>
            </a:extLst>
          </p:cNvPr>
          <p:cNvGrpSpPr/>
          <p:nvPr/>
        </p:nvGrpSpPr>
        <p:grpSpPr>
          <a:xfrm>
            <a:off x="5433512" y="2662843"/>
            <a:ext cx="4813383" cy="847906"/>
            <a:chOff x="3909511" y="2662843"/>
            <a:chExt cx="4813383" cy="8479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4BE54-306E-4A4D-8EB5-C265BB52ADE3}"/>
                </a:ext>
              </a:extLst>
            </p:cNvPr>
            <p:cNvSpPr txBox="1"/>
            <p:nvPr/>
          </p:nvSpPr>
          <p:spPr>
            <a:xfrm>
              <a:off x="5997741" y="3084587"/>
              <a:ext cx="2725153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dirty="0">
                  <a:solidFill>
                    <a:prstClr val="black"/>
                  </a:solidFill>
                  <a:latin typeface="Calibri"/>
                </a:rPr>
                <a:t>These angles are the same.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0F2BA11-BF48-4728-A418-5537BAD9294C}"/>
                </a:ext>
              </a:extLst>
            </p:cNvPr>
            <p:cNvCxnSpPr/>
            <p:nvPr/>
          </p:nvCxnSpPr>
          <p:spPr>
            <a:xfrm>
              <a:off x="5503514" y="2662843"/>
              <a:ext cx="500244" cy="415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F8C6FAE-FC06-43B0-9246-3F34782151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9511" y="3453920"/>
              <a:ext cx="2088230" cy="56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03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AA43BC-3B12-4B7F-8ECF-CA075CDAA942}"/>
              </a:ext>
            </a:extLst>
          </p:cNvPr>
          <p:cNvSpPr/>
          <p:nvPr/>
        </p:nvSpPr>
        <p:spPr>
          <a:xfrm>
            <a:off x="1854589" y="79907"/>
            <a:ext cx="857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Calibri"/>
              </a:rPr>
              <a:t>Examples of Alternate Angles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1C89F-80D8-45A9-939A-3165CBE2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85652">
            <a:off x="1956826" y="1869407"/>
            <a:ext cx="2371725" cy="85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35DC87-AC5F-4A36-BAAB-F6680D1DF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71403">
            <a:off x="3605601" y="2507175"/>
            <a:ext cx="3323988" cy="9233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C4360C-1CCB-40A7-A0FE-C26B57DF6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81796">
            <a:off x="5723523" y="2883654"/>
            <a:ext cx="3524250" cy="8572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490BA8-ED04-439B-9444-49DFB37B5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42598">
            <a:off x="7166033" y="2916628"/>
            <a:ext cx="3886200" cy="5238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EB1A92-8BC1-4411-8DF6-5E0B50FD5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939" y="5085760"/>
            <a:ext cx="33051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CF1022-3E9F-4A99-A5DD-683507B2FD7D}"/>
              </a:ext>
            </a:extLst>
          </p:cNvPr>
          <p:cNvSpPr/>
          <p:nvPr/>
        </p:nvSpPr>
        <p:spPr>
          <a:xfrm>
            <a:off x="3003227" y="404608"/>
            <a:ext cx="6462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/>
              </a:rPr>
              <a:t>Corresponding Angles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F8D10-8DB1-4654-9D8C-E283F07F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724" y="1939340"/>
            <a:ext cx="4531907" cy="36372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1F4189A-F4A5-46D0-9BA9-A7FC12D4D199}"/>
              </a:ext>
            </a:extLst>
          </p:cNvPr>
          <p:cNvGrpSpPr/>
          <p:nvPr/>
        </p:nvGrpSpPr>
        <p:grpSpPr>
          <a:xfrm>
            <a:off x="6096001" y="2460458"/>
            <a:ext cx="3928311" cy="1588168"/>
            <a:chOff x="4572000" y="2460458"/>
            <a:chExt cx="3928311" cy="158816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47E89E5-AB6A-425C-BEE8-7F30BF377E68}"/>
                </a:ext>
              </a:extLst>
            </p:cNvPr>
            <p:cNvCxnSpPr/>
            <p:nvPr/>
          </p:nvCxnSpPr>
          <p:spPr>
            <a:xfrm flipV="1">
              <a:off x="4572000" y="3242511"/>
              <a:ext cx="2298032" cy="8061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9512F5C-88AB-4F26-BC4C-D2A50A39FFFF}"/>
                </a:ext>
              </a:extLst>
            </p:cNvPr>
            <p:cNvCxnSpPr/>
            <p:nvPr/>
          </p:nvCxnSpPr>
          <p:spPr>
            <a:xfrm>
              <a:off x="5492416" y="2460458"/>
              <a:ext cx="1377616" cy="6978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B42D41-2B06-4231-8655-9D2D83EFC793}"/>
                </a:ext>
              </a:extLst>
            </p:cNvPr>
            <p:cNvSpPr txBox="1"/>
            <p:nvPr/>
          </p:nvSpPr>
          <p:spPr>
            <a:xfrm>
              <a:off x="6870032" y="2899611"/>
              <a:ext cx="1630279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dirty="0">
                  <a:solidFill>
                    <a:prstClr val="black"/>
                  </a:solidFill>
                  <a:latin typeface="Calibri"/>
                </a:rPr>
                <a:t>The red angles are the same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F16B7-31A7-4852-AE4C-7D19DFC592FD}"/>
              </a:ext>
            </a:extLst>
          </p:cNvPr>
          <p:cNvGrpSpPr/>
          <p:nvPr/>
        </p:nvGrpSpPr>
        <p:grpSpPr>
          <a:xfrm>
            <a:off x="6041858" y="2922216"/>
            <a:ext cx="3701716" cy="2763798"/>
            <a:chOff x="4517858" y="2922216"/>
            <a:chExt cx="3701716" cy="27637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4465D95-1E3B-424F-99D9-245DC73480F9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58" y="4461461"/>
              <a:ext cx="2071437" cy="644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674C67-BE4F-4CFF-AD60-8B5F999A4BF5}"/>
                </a:ext>
              </a:extLst>
            </p:cNvPr>
            <p:cNvCxnSpPr>
              <a:cxnSpLocks/>
            </p:cNvCxnSpPr>
            <p:nvPr/>
          </p:nvCxnSpPr>
          <p:spPr>
            <a:xfrm>
              <a:off x="5384132" y="2922216"/>
              <a:ext cx="1205163" cy="2099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C5E09B-F55C-4954-878C-9DED27D7AAEE}"/>
                </a:ext>
              </a:extLst>
            </p:cNvPr>
            <p:cNvSpPr txBox="1"/>
            <p:nvPr/>
          </p:nvSpPr>
          <p:spPr>
            <a:xfrm>
              <a:off x="6589295" y="4762684"/>
              <a:ext cx="1630279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dirty="0">
                  <a:solidFill>
                    <a:prstClr val="black"/>
                  </a:solidFill>
                  <a:latin typeface="Calibri"/>
                </a:rPr>
                <a:t>The green angles are the same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2E92C9-2DA5-4AB6-8410-112BC7D6CCAF}"/>
              </a:ext>
            </a:extLst>
          </p:cNvPr>
          <p:cNvGrpSpPr/>
          <p:nvPr/>
        </p:nvGrpSpPr>
        <p:grpSpPr>
          <a:xfrm>
            <a:off x="2733174" y="2377843"/>
            <a:ext cx="3795964" cy="1593946"/>
            <a:chOff x="1209174" y="2377843"/>
            <a:chExt cx="3795964" cy="159394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29E7F68-3A45-484A-AA07-1E71782FD6FE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H="1" flipV="1">
              <a:off x="2839453" y="3329510"/>
              <a:ext cx="1408950" cy="6422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344BF6F-AF72-4679-9FAE-A51E800842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9453" y="2377843"/>
              <a:ext cx="2165685" cy="780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121BB4-D90A-4546-ACD3-D1113C5021F6}"/>
                </a:ext>
              </a:extLst>
            </p:cNvPr>
            <p:cNvSpPr txBox="1"/>
            <p:nvPr/>
          </p:nvSpPr>
          <p:spPr>
            <a:xfrm>
              <a:off x="1209174" y="2867845"/>
              <a:ext cx="1630279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dirty="0">
                  <a:solidFill>
                    <a:prstClr val="black"/>
                  </a:solidFill>
                  <a:latin typeface="Calibri"/>
                </a:rPr>
                <a:t>The yellow angles are the same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1823B8-A14A-4FC2-9354-81DBCC992BC0}"/>
              </a:ext>
            </a:extLst>
          </p:cNvPr>
          <p:cNvGrpSpPr/>
          <p:nvPr/>
        </p:nvGrpSpPr>
        <p:grpSpPr>
          <a:xfrm>
            <a:off x="2963781" y="2849149"/>
            <a:ext cx="3424989" cy="2985790"/>
            <a:chOff x="1439780" y="2849149"/>
            <a:chExt cx="3424989" cy="298579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E80BF94-6A61-4665-A4A9-80D5E341B90A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>
              <a:off x="3070059" y="4379495"/>
              <a:ext cx="996616" cy="993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C5134CD-A4BB-4386-9E80-682019F3B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0059" y="2849149"/>
              <a:ext cx="1794710" cy="20437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78EF1E-7CF7-45BA-A085-8DDD01018E8C}"/>
                </a:ext>
              </a:extLst>
            </p:cNvPr>
            <p:cNvSpPr txBox="1"/>
            <p:nvPr/>
          </p:nvSpPr>
          <p:spPr>
            <a:xfrm>
              <a:off x="1439780" y="4911609"/>
              <a:ext cx="1630279" cy="92333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dirty="0">
                  <a:solidFill>
                    <a:prstClr val="black"/>
                  </a:solidFill>
                  <a:latin typeface="Calibri"/>
                </a:rPr>
                <a:t>The blue angles are the same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3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FFD4435-F57A-4840-9BE3-198BD477C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8" y="1957388"/>
            <a:ext cx="3667125" cy="29432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CF1022-3E9F-4A99-A5DD-683507B2FD7D}"/>
              </a:ext>
            </a:extLst>
          </p:cNvPr>
          <p:cNvSpPr/>
          <p:nvPr/>
        </p:nvSpPr>
        <p:spPr>
          <a:xfrm>
            <a:off x="3003227" y="404608"/>
            <a:ext cx="6462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/>
              </a:rPr>
              <a:t>Corresponding Angles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930CDD-5D3C-47B0-B55F-039E1CCB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087" y="2509838"/>
            <a:ext cx="2628900" cy="23907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F23A64-5CAD-469E-B7A0-55AB9CA75963}"/>
              </a:ext>
            </a:extLst>
          </p:cNvPr>
          <p:cNvSpPr txBox="1"/>
          <p:nvPr/>
        </p:nvSpPr>
        <p:spPr>
          <a:xfrm>
            <a:off x="2564732" y="5354054"/>
            <a:ext cx="757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/>
              </a:rPr>
              <a:t>Corresponding angles are sometimes called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F-angles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. This is just an aide memoire and should never be written in an exam.</a:t>
            </a:r>
          </a:p>
        </p:txBody>
      </p:sp>
    </p:spTree>
    <p:extLst>
      <p:ext uri="{BB962C8B-B14F-4D97-AF65-F5344CB8AC3E}">
        <p14:creationId xmlns:p14="http://schemas.microsoft.com/office/powerpoint/2010/main" val="5426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17A644-676A-4B9C-85B8-54D08C7E8636}"/>
              </a:ext>
            </a:extLst>
          </p:cNvPr>
          <p:cNvSpPr/>
          <p:nvPr/>
        </p:nvSpPr>
        <p:spPr>
          <a:xfrm>
            <a:off x="3003227" y="404608"/>
            <a:ext cx="6462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Calibri"/>
              </a:rPr>
              <a:t>Corresponding Angles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5A44C-7FC2-47D6-B611-A4BA0FB4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97" y="1893470"/>
            <a:ext cx="1552575" cy="2228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7E9AB-E0D1-456E-94D6-FB68CE0D3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208" y="4264693"/>
            <a:ext cx="1866900" cy="1504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303A9A-1C7C-4720-A223-E04D6633E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380" y="1862865"/>
            <a:ext cx="2295525" cy="1866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E22D71-A4B7-4BBF-A1AC-5CE485451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3941596"/>
            <a:ext cx="40290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458</Words>
  <Application>Microsoft Office PowerPoint</Application>
  <PresentationFormat>Widescreen</PresentationFormat>
  <Paragraphs>94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1_Office Theme</vt:lpstr>
      <vt:lpstr>Solving Problems with Angles and Parallel Lines</vt:lpstr>
      <vt:lpstr>Starter Activity</vt:lpstr>
      <vt:lpstr>Key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4:  Alternate and Corresponding Angles</dc:title>
  <dc:subject>Mathematics</dc:subject>
  <dc:creator>Simon H</dc:creator>
  <cp:keywords>Angles;parallel lines</cp:keywords>
  <cp:lastModifiedBy>Simon H</cp:lastModifiedBy>
  <cp:revision>3</cp:revision>
  <dcterms:created xsi:type="dcterms:W3CDTF">2021-10-06T12:17:10Z</dcterms:created>
  <dcterms:modified xsi:type="dcterms:W3CDTF">2023-03-10T11:36:06Z</dcterms:modified>
</cp:coreProperties>
</file>